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1"/>
  </p:sldMasterIdLst>
  <p:notesMasterIdLst>
    <p:notesMasterId r:id="rId5"/>
  </p:notesMasterIdLst>
  <p:sldIdLst>
    <p:sldId id="262" r:id="rId2"/>
    <p:sldId id="256" r:id="rId3"/>
    <p:sldId id="257" r:id="rId4"/>
  </p:sldIdLst>
  <p:sldSz cx="6858000" cy="9906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557"/>
    <a:srgbClr val="998492"/>
    <a:srgbClr val="AB6A55"/>
    <a:srgbClr val="DCFA00"/>
    <a:srgbClr val="7F9000"/>
    <a:srgbClr val="002060"/>
    <a:srgbClr val="EABC76"/>
    <a:srgbClr val="B2DE82"/>
    <a:srgbClr val="53615E"/>
    <a:srgbClr val="5F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5" d="100"/>
          <a:sy n="15" d="100"/>
        </p:scale>
        <p:origin x="4022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6BB4407-639B-4155-B41C-F66A64E727E7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1200150"/>
            <a:ext cx="224472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EFFE5E4-814A-47FD-919C-222018B606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09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FE5E4-814A-47FD-919C-222018B6064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40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FE5E4-814A-47FD-919C-222018B6064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066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FE5E4-814A-47FD-919C-222018B6064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59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521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37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01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250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6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725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86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91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30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68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99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49A54-B890-4750-83D2-CC029DDD0A7F}" type="datetimeFigureOut">
              <a:rPr lang="en-IN" smtClean="0"/>
              <a:t>13-10-2023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6DEA0-8557-4C73-A0C9-53BDB57B0B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066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DF6D-87B0-4376-8A59-B2EF79F06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69340"/>
            <a:ext cx="5829300" cy="92825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October 7</a:t>
            </a:r>
            <a:r>
              <a:rPr lang="en-US" b="1" baseline="30000" dirty="0"/>
              <a:t>th</a:t>
            </a:r>
            <a:r>
              <a:rPr lang="en-US" b="1" dirty="0"/>
              <a:t>, 2022</a:t>
            </a:r>
            <a:br>
              <a:rPr lang="en-US" b="1" dirty="0"/>
            </a:br>
            <a:r>
              <a:rPr lang="en-US" b="1" dirty="0"/>
              <a:t>3.3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13764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B490A53-7998-4CCC-9B5F-D76EE0853DF8}"/>
              </a:ext>
            </a:extLst>
          </p:cNvPr>
          <p:cNvSpPr/>
          <p:nvPr/>
        </p:nvSpPr>
        <p:spPr>
          <a:xfrm>
            <a:off x="66041" y="-491948"/>
            <a:ext cx="6791959" cy="975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221E113-4C1F-4FE9-8B97-74F85E7DAE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1"/>
          <a:stretch/>
        </p:blipFill>
        <p:spPr>
          <a:xfrm>
            <a:off x="205407" y="185193"/>
            <a:ext cx="6433137" cy="2664000"/>
          </a:xfrm>
          <a:prstGeom prst="rect">
            <a:avLst/>
          </a:prstGeom>
          <a:ln>
            <a:noFill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A40BE-0633-48AC-BC76-1A8AEE752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407" y="3893348"/>
            <a:ext cx="3099483" cy="3324427"/>
          </a:xfrm>
          <a:solidFill>
            <a:srgbClr val="998492"/>
          </a:solidFill>
          <a:ln w="12700">
            <a:solidFill>
              <a:srgbClr val="998492"/>
            </a:solidFill>
          </a:ln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80C allows to reduce taxable income by making tax saving investments or incurring eligible expenses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benefit of this deduction can be availed by </a:t>
            </a:r>
            <a:r>
              <a:rPr lang="en-IN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Individuals and HUFs</a:t>
            </a:r>
            <a:r>
              <a:rPr lang="en-IN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Companies, partnership firms, LLPs cannot avail the benefit of this deduction.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Investments can be ELSS Funds, NPS Scheme, ULIP, Fixed Deposits, PPF and requires certain lock in period depending on the type of investment.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N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deduction allowed is Rs 1.5 Lakh every year and additional Rs 50000 is given under 80CCD.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en-IN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54263-3D63-4435-8E9C-4BF3E610B5D6}"/>
              </a:ext>
            </a:extLst>
          </p:cNvPr>
          <p:cNvSpPr/>
          <p:nvPr/>
        </p:nvSpPr>
        <p:spPr>
          <a:xfrm>
            <a:off x="205407" y="3402957"/>
            <a:ext cx="3099483" cy="482085"/>
          </a:xfrm>
          <a:prstGeom prst="rect">
            <a:avLst/>
          </a:prstGeom>
          <a:solidFill>
            <a:srgbClr val="624557"/>
          </a:solidFill>
          <a:ln w="12700">
            <a:solidFill>
              <a:srgbClr val="6245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INCOME TAX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E762A8-2078-4D40-BCAC-753B4CE38BD1}"/>
              </a:ext>
            </a:extLst>
          </p:cNvPr>
          <p:cNvSpPr/>
          <p:nvPr/>
        </p:nvSpPr>
        <p:spPr>
          <a:xfrm>
            <a:off x="217976" y="2928395"/>
            <a:ext cx="6447099" cy="312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white">
                    <a:lumMod val="50000"/>
                  </a:prstClr>
                </a:solidFill>
              </a:rPr>
              <a:t>Date: October 7, 2022 || Vol. 3 || Issue 2</a:t>
            </a:r>
            <a:endParaRPr lang="en-IN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43C6BD-23BA-428A-B462-739C2FB8D9ED}"/>
              </a:ext>
            </a:extLst>
          </p:cNvPr>
          <p:cNvSpPr/>
          <p:nvPr/>
        </p:nvSpPr>
        <p:spPr>
          <a:xfrm>
            <a:off x="3428994" y="3402956"/>
            <a:ext cx="3269492" cy="62040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EABC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Decrease in EPF rate</a:t>
            </a:r>
            <a:endParaRPr lang="en-IN" sz="17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B4AC70-EB7B-49D7-AD47-6D7CA52A305B}"/>
              </a:ext>
            </a:extLst>
          </p:cNvPr>
          <p:cNvSpPr/>
          <p:nvPr/>
        </p:nvSpPr>
        <p:spPr>
          <a:xfrm>
            <a:off x="205420" y="7356094"/>
            <a:ext cx="6493058" cy="482085"/>
          </a:xfrm>
          <a:prstGeom prst="rect">
            <a:avLst/>
          </a:prstGeom>
          <a:solidFill>
            <a:srgbClr val="AB6A55"/>
          </a:solidFill>
          <a:ln>
            <a:solidFill>
              <a:srgbClr val="AB6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0"/>
            <a:endParaRPr lang="en-IN" sz="2000" b="1" dirty="0">
              <a:solidFill>
                <a:prstClr val="white"/>
              </a:solidFill>
            </a:endParaRP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B5108516-F71E-423C-97AE-C51FFAAE6153}"/>
              </a:ext>
            </a:extLst>
          </p:cNvPr>
          <p:cNvSpPr txBox="1">
            <a:spLocks/>
          </p:cNvSpPr>
          <p:nvPr/>
        </p:nvSpPr>
        <p:spPr>
          <a:xfrm>
            <a:off x="3428999" y="4030327"/>
            <a:ext cx="3269479" cy="3155680"/>
          </a:xfrm>
          <a:prstGeom prst="rect">
            <a:avLst/>
          </a:prstGeom>
          <a:ln w="12700">
            <a:solidFill>
              <a:srgbClr val="EABC76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74779">
              <a:lnSpc>
                <a:spcPct val="100000"/>
              </a:lnSpc>
              <a:spcBef>
                <a:spcPts val="519"/>
              </a:spcBef>
              <a:buNone/>
            </a:pPr>
            <a:r>
              <a:rPr lang="en-IN" sz="48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Why EPF rate is falling?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n-IN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Employees Provident Fund Organisation (EPFO) has cut interest rates from 8.5% in FY 2020-21 to 8.1% in FY 2021-22.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n-IN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EPFO Central Board of Trustees, keeping in mind the impact of the Russian invasion of Ukraine and the volatile Indian stock markets, opted for an EPF rate cut.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EPFO focuses on the safety of investments and follows a conservative approach rather than investing heavily in risky financial instruments. The EPFO invests 85% of its assets in debt instruments such as government securities. It infuses the remaining 15% in equity instruments through Exchange Traded Funds (ETFs).</a:t>
            </a:r>
          </a:p>
          <a:p>
            <a:pPr marL="0" indent="0" defTabSz="474779">
              <a:lnSpc>
                <a:spcPct val="100000"/>
              </a:lnSpc>
              <a:spcBef>
                <a:spcPts val="519"/>
              </a:spcBef>
              <a:buNone/>
            </a:pPr>
            <a:br>
              <a:rPr lang="en-US" sz="4800" dirty="0"/>
            </a:br>
            <a:br>
              <a:rPr lang="en-US" sz="900" dirty="0"/>
            </a:br>
            <a:endParaRPr lang="en-US" sz="9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defTabSz="474779">
              <a:lnSpc>
                <a:spcPct val="100000"/>
              </a:lnSpc>
              <a:spcBef>
                <a:spcPts val="519"/>
              </a:spcBef>
              <a:buNone/>
            </a:pPr>
            <a:br>
              <a:rPr lang="en-US" sz="1050" dirty="0"/>
            </a:br>
            <a:endParaRPr lang="en-IN" sz="1200" dirty="0">
              <a:solidFill>
                <a:srgbClr val="333333"/>
              </a:solidFill>
              <a:cs typeface="Calibri" panose="020F0502020204030204" pitchFamily="34" charset="0"/>
            </a:endParaRP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C8AF0AA9-C001-44B9-9B40-31BE4EF0C0BF}"/>
              </a:ext>
            </a:extLst>
          </p:cNvPr>
          <p:cNvSpPr txBox="1">
            <a:spLocks noChangeAspect="1"/>
          </p:cNvSpPr>
          <p:nvPr/>
        </p:nvSpPr>
        <p:spPr>
          <a:xfrm>
            <a:off x="2524655" y="234797"/>
            <a:ext cx="3603523" cy="1156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E11608"/>
                </a:solidFill>
                <a:latin typeface="Pop Warner" pitchFamily="2" charset="0"/>
              </a:rPr>
              <a:t>A</a:t>
            </a:r>
            <a:r>
              <a:rPr lang="en-US" sz="4000" b="1" dirty="0">
                <a:solidFill>
                  <a:srgbClr val="E11608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₹</a:t>
            </a:r>
            <a:r>
              <a:rPr lang="en-US" sz="4000" b="1" dirty="0">
                <a:solidFill>
                  <a:srgbClr val="E11608"/>
                </a:solidFill>
                <a:latin typeface="Pop Warner" pitchFamily="2" charset="0"/>
              </a:rPr>
              <a:t>THNIVESH</a:t>
            </a:r>
          </a:p>
          <a:p>
            <a:pPr algn="ctr"/>
            <a:r>
              <a:rPr lang="en-US" sz="4000" b="1" dirty="0">
                <a:latin typeface="Pop Warner" pitchFamily="2" charset="0"/>
              </a:rPr>
              <a:t>NEWSLETTER</a:t>
            </a:r>
            <a:endParaRPr lang="en-IN" sz="4000" b="1" dirty="0">
              <a:latin typeface="Pop Warner" pitchFamily="2" charset="0"/>
            </a:endParaRPr>
          </a:p>
        </p:txBody>
      </p:sp>
      <p:pic>
        <p:nvPicPr>
          <p:cNvPr id="3" name="Picture 2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AA8B5E9A-5E44-CB48-86BA-9E3EC81AB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67" y="197633"/>
            <a:ext cx="790223" cy="13464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B3BCBD-586D-57C9-7D18-9777F7528697}"/>
              </a:ext>
            </a:extLst>
          </p:cNvPr>
          <p:cNvSpPr txBox="1"/>
          <p:nvPr/>
        </p:nvSpPr>
        <p:spPr>
          <a:xfrm>
            <a:off x="370840" y="7396480"/>
            <a:ext cx="6152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</a:rPr>
              <a:t>RBI Floating Rate Bonds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DEFA815-5943-BEDF-9A42-E62662F51F4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40435" y="7930212"/>
            <a:ext cx="6458043" cy="267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lnSpc>
                <a:spcPct val="107000"/>
              </a:lnSpc>
              <a:buNone/>
            </a:pPr>
            <a:r>
              <a:rPr lang="en-IN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Floating Rate Savings Bonds of the Reserve Bank of India are issued by the Indian Government. </a:t>
            </a:r>
          </a:p>
          <a:p>
            <a:pPr marL="0" indent="0" algn="just">
              <a:lnSpc>
                <a:spcPct val="107000"/>
              </a:lnSpc>
              <a:buNone/>
            </a:pPr>
            <a:r>
              <a:rPr lang="en-IN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 opposed to standard regular bonds that have a fixed interest rate, floating rate bonds interest rates are tied to the rate of the post office’s small saving scheme as benchmark, the National Savings Certificate (NSC). </a:t>
            </a:r>
            <a:endParaRPr lang="en-IN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en-IN" sz="1200" dirty="0">
                <a:solidFill>
                  <a:srgbClr val="20212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rate of interest applicable for the half year September 22, 2022 to March 21, 2023 shall be </a:t>
            </a:r>
            <a:r>
              <a:rPr lang="en-IN" sz="1200" b="1" dirty="0">
                <a:solidFill>
                  <a:srgbClr val="20212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7.42 percent per annum</a:t>
            </a:r>
            <a:r>
              <a:rPr lang="en-IN" sz="1200" dirty="0">
                <a:solidFill>
                  <a:srgbClr val="20212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minimum investment in these bonds is Rs 1,000, with no maximum amount.</a:t>
            </a:r>
          </a:p>
          <a:p>
            <a:pPr marL="0" indent="0" algn="just">
              <a:lnSpc>
                <a:spcPct val="107000"/>
              </a:lnSpc>
              <a:buNone/>
            </a:pPr>
            <a:br>
              <a:rPr lang="en-IN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It has a fixed seven-year term. Individual investors aged 60 and above can make premature withdrawals.</a:t>
            </a:r>
            <a:endParaRPr lang="en-IN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200" dirty="0">
              <a:solidFill>
                <a:srgbClr val="000000"/>
              </a:solidFill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200" dirty="0">
              <a:solidFill>
                <a:srgbClr val="000000"/>
              </a:solidFill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</a:b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</a:b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32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A580CF-6389-42D8-B581-64BA05421AB6}"/>
              </a:ext>
            </a:extLst>
          </p:cNvPr>
          <p:cNvSpPr/>
          <p:nvPr/>
        </p:nvSpPr>
        <p:spPr>
          <a:xfrm>
            <a:off x="160271" y="0"/>
            <a:ext cx="6697729" cy="9743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IN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CC27A01D-A322-4D50-914F-88DCD23DA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399" y="791205"/>
            <a:ext cx="2336039" cy="6198933"/>
          </a:xfrm>
          <a:solidFill>
            <a:srgbClr val="998492"/>
          </a:solidFill>
          <a:ln w="12700">
            <a:solidFill>
              <a:srgbClr val="998492"/>
            </a:solidFill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IN" sz="1400" dirty="0">
                <a:solidFill>
                  <a:srgbClr val="FFFFFF"/>
                </a:solidFill>
              </a:rPr>
              <a:t>INVESTMENT IN BONDS</a:t>
            </a:r>
            <a:endParaRPr lang="en-IN" sz="1200" dirty="0">
              <a:solidFill>
                <a:srgbClr val="FFFFFF"/>
              </a:solidFill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chemeClr val="bg1"/>
                </a:solidFill>
              </a:rPr>
              <a:t>Government Bonds</a:t>
            </a:r>
          </a:p>
          <a:p>
            <a:pPr algn="just"/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RBI Conducts auctions to issue bonds. It is done on an electronic platform “E-KUBER”. The rate of interest is around 6%- 7.5% Per annum. Maturity ranges from 5 to 30 years.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IN" sz="1400" dirty="0">
                <a:solidFill>
                  <a:schemeClr val="bg1"/>
                </a:solidFill>
              </a:rPr>
              <a:t>Corporate Bonds</a:t>
            </a:r>
          </a:p>
          <a:p>
            <a:pPr algn="just"/>
            <a:r>
              <a: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return is around 8%-10%. The tenure of Bond is around 1 to 4 years. To invest in corporate bonds, you need to have Demat account and trading account with a brokerage house. Common examples of corporate bonds are HDFC Corporate bond fund, L&amp;T Triple Ace Bond fund.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1400" dirty="0">
              <a:solidFill>
                <a:schemeClr val="bg1"/>
              </a:solidFill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E4EA6F3-C51A-404A-AD43-4A179D3DA991}"/>
              </a:ext>
            </a:extLst>
          </p:cNvPr>
          <p:cNvSpPr txBox="1">
            <a:spLocks/>
          </p:cNvSpPr>
          <p:nvPr/>
        </p:nvSpPr>
        <p:spPr>
          <a:xfrm>
            <a:off x="2682240" y="782671"/>
            <a:ext cx="3970268" cy="8928000"/>
          </a:xfrm>
          <a:prstGeom prst="rect">
            <a:avLst/>
          </a:prstGeom>
          <a:ln w="12700">
            <a:solidFill>
              <a:srgbClr val="AB6A55"/>
            </a:solidFill>
          </a:ln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b="1" dirty="0"/>
              <a:t>HDFC FLEXI CAP DIRECT PLAN GROWTH</a:t>
            </a:r>
            <a:endParaRPr lang="en-IN" sz="1600" b="1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n-IN" sz="1400" b="1" dirty="0"/>
              <a:t>Classification</a:t>
            </a:r>
            <a:r>
              <a:rPr lang="en-IN" sz="1400" dirty="0"/>
              <a:t>: - Equity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IN" sz="1400" dirty="0"/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dirty="0"/>
              <a:t>Net Asset Value (NAV)</a:t>
            </a:r>
            <a:r>
              <a:rPr lang="en-IN" sz="1400" dirty="0"/>
              <a:t> </a:t>
            </a: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on 4</a:t>
            </a:r>
            <a:r>
              <a:rPr lang="en-IN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 2022: - Rs.1159.47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dirty="0"/>
              <a:t>Investment Objective</a:t>
            </a:r>
            <a:r>
              <a:rPr lang="en-IN" sz="1400" dirty="0"/>
              <a:t>:- </a:t>
            </a:r>
            <a:r>
              <a:rPr lang="en-IN" sz="1400" dirty="0">
                <a:solidFill>
                  <a:srgbClr val="000000"/>
                </a:solidFill>
              </a:rPr>
              <a:t>The investment objective of this mutual fund is medium term growth with higher returns expectation and high risk taking .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endParaRPr lang="en-IN" sz="14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dirty="0">
                <a:solidFill>
                  <a:srgbClr val="000000"/>
                </a:solidFill>
              </a:rPr>
              <a:t>Scheme details</a:t>
            </a:r>
          </a:p>
          <a:p>
            <a:pPr algn="just">
              <a:lnSpc>
                <a:spcPct val="100000"/>
              </a:lnSpc>
              <a:spcBef>
                <a:spcPts val="208"/>
              </a:spcBef>
            </a:pPr>
            <a:r>
              <a:rPr lang="en-IN" sz="1400" dirty="0">
                <a:solidFill>
                  <a:srgbClr val="000000"/>
                </a:solidFill>
              </a:rPr>
              <a:t>Exit Load – 1% if redeemed within  a year</a:t>
            </a:r>
          </a:p>
          <a:p>
            <a:pPr algn="just">
              <a:lnSpc>
                <a:spcPct val="100000"/>
              </a:lnSpc>
              <a:spcBef>
                <a:spcPts val="208"/>
              </a:spcBef>
            </a:pPr>
            <a:r>
              <a:rPr lang="en-IN" sz="1400" dirty="0">
                <a:solidFill>
                  <a:srgbClr val="000000"/>
                </a:solidFill>
              </a:rPr>
              <a:t>Expense ratio – 1.05%</a:t>
            </a:r>
          </a:p>
          <a:p>
            <a:pPr algn="just">
              <a:lnSpc>
                <a:spcPct val="100000"/>
              </a:lnSpc>
              <a:spcBef>
                <a:spcPts val="208"/>
              </a:spcBef>
            </a:pPr>
            <a:r>
              <a:rPr lang="en-IN" sz="1400" dirty="0">
                <a:solidFill>
                  <a:srgbClr val="000000"/>
                </a:solidFill>
              </a:rPr>
              <a:t>AUM (Rs) – </a:t>
            </a:r>
            <a:r>
              <a:rPr lang="en-US" sz="1400" dirty="0">
                <a:solidFill>
                  <a:srgbClr val="000000"/>
                </a:solidFill>
              </a:rPr>
              <a:t>30472.77 crores as of 6</a:t>
            </a:r>
            <a:r>
              <a:rPr lang="en-US" sz="1400" baseline="30000" dirty="0">
                <a:solidFill>
                  <a:srgbClr val="000000"/>
                </a:solidFill>
              </a:rPr>
              <a:t>th</a:t>
            </a:r>
            <a:r>
              <a:rPr lang="en-US" sz="1400" dirty="0">
                <a:solidFill>
                  <a:srgbClr val="000000"/>
                </a:solidFill>
              </a:rPr>
              <a:t> Oct, 2022.</a:t>
            </a:r>
          </a:p>
          <a:p>
            <a:r>
              <a:rPr lang="en-US" sz="1400" dirty="0">
                <a:solidFill>
                  <a:srgbClr val="000000"/>
                </a:solidFill>
              </a:rPr>
              <a:t>Minimum Investment SIP monthly – Rs. 100</a:t>
            </a:r>
          </a:p>
          <a:p>
            <a:r>
              <a:rPr lang="en-IN" sz="1400" dirty="0">
                <a:solidFill>
                  <a:srgbClr val="000000"/>
                </a:solidFill>
              </a:rPr>
              <a:t>Benchmark – Nifty 500</a:t>
            </a:r>
          </a:p>
          <a:p>
            <a:pPr marL="0" indent="0">
              <a:buNone/>
            </a:pPr>
            <a:endParaRPr lang="en-IN" sz="8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TOP STOCK HOLDINGS</a:t>
            </a:r>
            <a:r>
              <a:rPr lang="en-I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solidFill>
                  <a:srgbClr val="000000"/>
                </a:solidFill>
              </a:rPr>
              <a:t>ICICI Bank Ltd.                                   ----            7.9%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solidFill>
                  <a:srgbClr val="000000"/>
                </a:solidFill>
              </a:rPr>
              <a:t>State Bank of India                           ----           7.6%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solidFill>
                  <a:srgbClr val="000000"/>
                </a:solidFill>
              </a:rPr>
              <a:t>HDFC Bank Ltd.                                  ----           5.5%</a:t>
            </a:r>
          </a:p>
          <a:p>
            <a:pPr marL="0" indent="0" algn="just">
              <a:lnSpc>
                <a:spcPct val="100000"/>
              </a:lnSpc>
              <a:spcBef>
                <a:spcPts val="208"/>
              </a:spcBef>
              <a:buNone/>
            </a:pPr>
            <a:endParaRPr lang="en-IN" sz="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ALLOCATION BY SECTOR</a:t>
            </a:r>
            <a:r>
              <a:rPr lang="en-IN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solidFill>
                  <a:srgbClr val="222222"/>
                </a:solidFill>
              </a:rPr>
              <a:t>Financials                                                </a:t>
            </a: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---           37.50% 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Other                                                       ---           20.50% 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Energy                                                      ---           17.70%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Technology                                             ---           11.10%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endParaRPr lang="en-IN" sz="600" dirty="0">
              <a:solidFill>
                <a:srgbClr val="222222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b="1" dirty="0">
                <a:latin typeface="Calibri" panose="020F0502020204030204" pitchFamily="34" charset="0"/>
                <a:cs typeface="Calibri" panose="020F0502020204030204" pitchFamily="34" charset="0"/>
              </a:rPr>
              <a:t>Power of SIP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A SIP of Rs 5000 pm in this fund for 3 years: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Invested                        ---  Rs 1,80,000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Fund return                  --- Rs 2,65,205 [26.91% p.a.]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sz="1400" dirty="0">
                <a:latin typeface="Calibri" panose="020F0502020204030204" pitchFamily="34" charset="0"/>
                <a:cs typeface="Calibri" panose="020F0502020204030204" pitchFamily="34" charset="0"/>
              </a:rPr>
              <a:t>FD                                   ---  Rs 2,14,382 [6% p.a.]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1236B3-0240-4CFD-AA70-08DB6969A7F1}"/>
              </a:ext>
            </a:extLst>
          </p:cNvPr>
          <p:cNvSpPr/>
          <p:nvPr/>
        </p:nvSpPr>
        <p:spPr>
          <a:xfrm>
            <a:off x="2682240" y="167547"/>
            <a:ext cx="3970268" cy="619200"/>
          </a:xfrm>
          <a:prstGeom prst="rect">
            <a:avLst/>
          </a:prstGeom>
          <a:solidFill>
            <a:srgbClr val="AB6A55"/>
          </a:solidFill>
          <a:ln>
            <a:solidFill>
              <a:srgbClr val="AB6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rgbClr val="FFFFFF"/>
                </a:solidFill>
                <a:effectLst/>
              </a:rPr>
              <a:t>FUND ANALYSIS – </a:t>
            </a:r>
            <a:r>
              <a:rPr lang="en-US" sz="2000" b="1" dirty="0">
                <a:solidFill>
                  <a:srgbClr val="FFFFFF"/>
                </a:solidFill>
              </a:rPr>
              <a:t>HDFC FLEXI CAP DIRECT PLAN GROWTH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2547E4-735A-4BB5-8ACC-4B7904C25CAA}"/>
              </a:ext>
            </a:extLst>
          </p:cNvPr>
          <p:cNvSpPr/>
          <p:nvPr/>
        </p:nvSpPr>
        <p:spPr>
          <a:xfrm>
            <a:off x="205399" y="167547"/>
            <a:ext cx="2336041" cy="619199"/>
          </a:xfrm>
          <a:prstGeom prst="rect">
            <a:avLst/>
          </a:prstGeom>
          <a:solidFill>
            <a:srgbClr val="624557"/>
          </a:solidFill>
          <a:ln w="12700">
            <a:solidFill>
              <a:srgbClr val="6245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INVESTMENT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90A694-20C7-4453-BA3A-FCE17EAD11EC}"/>
              </a:ext>
            </a:extLst>
          </p:cNvPr>
          <p:cNvSpPr/>
          <p:nvPr/>
        </p:nvSpPr>
        <p:spPr>
          <a:xfrm>
            <a:off x="205399" y="7177752"/>
            <a:ext cx="2336055" cy="622710"/>
          </a:xfrm>
          <a:prstGeom prst="rect">
            <a:avLst/>
          </a:prstGeom>
          <a:solidFill>
            <a:srgbClr val="AB6A55"/>
          </a:solidFill>
          <a:ln>
            <a:solidFill>
              <a:srgbClr val="AB6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rgbClr val="FFFFFF"/>
                </a:solidFill>
                <a:effectLst/>
              </a:rPr>
              <a:t>Term of the week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241E67B8-906B-4C31-9803-1A792ABD2794}"/>
              </a:ext>
            </a:extLst>
          </p:cNvPr>
          <p:cNvSpPr txBox="1">
            <a:spLocks/>
          </p:cNvSpPr>
          <p:nvPr/>
        </p:nvSpPr>
        <p:spPr>
          <a:xfrm>
            <a:off x="205399" y="7800461"/>
            <a:ext cx="2336069" cy="1910210"/>
          </a:xfrm>
          <a:prstGeom prst="rect">
            <a:avLst/>
          </a:prstGeom>
          <a:ln w="12700">
            <a:solidFill>
              <a:srgbClr val="AB6A55"/>
            </a:solidFill>
          </a:ln>
        </p:spPr>
        <p:txBody>
          <a:bodyPr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74779">
              <a:lnSpc>
                <a:spcPct val="110000"/>
              </a:lnSpc>
              <a:spcBef>
                <a:spcPts val="831"/>
              </a:spcBef>
              <a:buNone/>
            </a:pPr>
            <a:r>
              <a:rPr lang="en-US" sz="2500" b="1" dirty="0">
                <a:solidFill>
                  <a:srgbClr val="333333"/>
                </a:solidFill>
              </a:rPr>
              <a:t>BETA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IN" sz="1500" dirty="0">
                <a:latin typeface="Calibri" panose="020F0502020204030204" pitchFamily="34" charset="0"/>
                <a:cs typeface="Calibri" panose="020F0502020204030204" pitchFamily="34" charset="0"/>
              </a:rPr>
              <a:t>A measure of how an investment changes relative to a broader index that can be helpful in determining whether a stock, fund, or entire portfolio could experience large swings in the future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7CDE7441-88AA-4422-AA34-428565788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endParaRPr lang="en-IN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F59390-2F85-B18A-4522-5F6142CA4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11" y="5381387"/>
            <a:ext cx="2336039" cy="160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6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1021</TotalTime>
  <Words>693</Words>
  <Application>Microsoft Office PowerPoint</Application>
  <PresentationFormat>A4 Paper (210x297 mm)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Georgia</vt:lpstr>
      <vt:lpstr>Montserrat</vt:lpstr>
      <vt:lpstr>Pop Warner</vt:lpstr>
      <vt:lpstr>Symbol</vt:lpstr>
      <vt:lpstr>Office Theme</vt:lpstr>
      <vt:lpstr>October 7th, 2022 3.3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Anshul Jain</dc:creator>
  <cp:lastModifiedBy>SRINIDHI S - 236008003 - TAPMIMPL</cp:lastModifiedBy>
  <cp:revision>107</cp:revision>
  <cp:lastPrinted>2020-12-06T09:04:20Z</cp:lastPrinted>
  <dcterms:created xsi:type="dcterms:W3CDTF">2020-12-06T06:44:43Z</dcterms:created>
  <dcterms:modified xsi:type="dcterms:W3CDTF">2023-10-12T18:45:42Z</dcterms:modified>
</cp:coreProperties>
</file>